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73" r:id="rId3"/>
    <p:sldId id="272" r:id="rId4"/>
    <p:sldId id="262" r:id="rId5"/>
    <p:sldId id="27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AFCE-70D9-434A-BCE5-DE3A467AF302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E13B-4BD8-4D41-B7CC-1FB8B479B0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633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AFCE-70D9-434A-BCE5-DE3A467AF302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E13B-4BD8-4D41-B7CC-1FB8B479B0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704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AFCE-70D9-434A-BCE5-DE3A467AF302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E13B-4BD8-4D41-B7CC-1FB8B479B0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759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AFCE-70D9-434A-BCE5-DE3A467AF302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E13B-4BD8-4D41-B7CC-1FB8B479B0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166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AFCE-70D9-434A-BCE5-DE3A467AF302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E13B-4BD8-4D41-B7CC-1FB8B479B0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55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AFCE-70D9-434A-BCE5-DE3A467AF302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E13B-4BD8-4D41-B7CC-1FB8B479B0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113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AFCE-70D9-434A-BCE5-DE3A467AF302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E13B-4BD8-4D41-B7CC-1FB8B479B0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533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AFCE-70D9-434A-BCE5-DE3A467AF302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E13B-4BD8-4D41-B7CC-1FB8B479B0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301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AFCE-70D9-434A-BCE5-DE3A467AF302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E13B-4BD8-4D41-B7CC-1FB8B479B0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25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AFCE-70D9-434A-BCE5-DE3A467AF302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E13B-4BD8-4D41-B7CC-1FB8B479B0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694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AFCE-70D9-434A-BCE5-DE3A467AF302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E13B-4BD8-4D41-B7CC-1FB8B479B0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6900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AAFCE-70D9-434A-BCE5-DE3A467AF302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3E13B-4BD8-4D41-B7CC-1FB8B479B0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16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556792"/>
            <a:ext cx="8229600" cy="3672408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/>
              <a:t>Capturing your Vision of the </a:t>
            </a:r>
            <a:br>
              <a:rPr lang="en-US" sz="3600" b="1" dirty="0"/>
            </a:br>
            <a:r>
              <a:rPr lang="en-US" sz="3600" b="1" dirty="0"/>
              <a:t>future of NDT</a:t>
            </a:r>
            <a:br>
              <a:rPr lang="en-US" sz="3600" dirty="0"/>
            </a:br>
            <a:br>
              <a:rPr lang="en-US" sz="3600" dirty="0"/>
            </a:br>
            <a:r>
              <a:rPr lang="en-US" sz="3600" dirty="0"/>
              <a:t>Tony Dunhill </a:t>
            </a:r>
            <a:br>
              <a:rPr lang="en-US" sz="3600" dirty="0"/>
            </a:br>
            <a:r>
              <a:rPr lang="en-US" sz="3600" dirty="0"/>
              <a:t>April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56479F-1158-4BF1-94BC-1A01992D28E6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505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/>
              <a:t>Capturing your Vision of the future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5301208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tabLst>
                <a:tab pos="271463" algn="l"/>
              </a:tabLst>
              <a:defRPr/>
            </a:pPr>
            <a:r>
              <a:rPr lang="en-GB" sz="2800" b="1" dirty="0"/>
              <a:t>Introduction</a:t>
            </a:r>
          </a:p>
          <a:p>
            <a:pPr>
              <a:tabLst>
                <a:tab pos="271463" algn="l"/>
              </a:tabLst>
              <a:defRPr/>
            </a:pPr>
            <a:r>
              <a:rPr lang="en-GB" sz="2400" dirty="0"/>
              <a:t>RCNDE and the supply chain try their hardest to develop relevant technologies and products.</a:t>
            </a:r>
          </a:p>
          <a:p>
            <a:pPr>
              <a:tabLst>
                <a:tab pos="271463" algn="l"/>
              </a:tabLst>
              <a:defRPr/>
            </a:pPr>
            <a:r>
              <a:rPr lang="en-GB" sz="2400" dirty="0"/>
              <a:t>The Industry sponsors of RCNDE generate 5/10/20yr visions which are detailed capabilities that each sector needs in the future.</a:t>
            </a:r>
          </a:p>
          <a:p>
            <a:pPr>
              <a:tabLst>
                <a:tab pos="271463" algn="l"/>
              </a:tabLst>
              <a:defRPr/>
            </a:pPr>
            <a:r>
              <a:rPr lang="en-GB" sz="2400" dirty="0"/>
              <a:t>This session is an opportunity for the Symposium Audience to have an input into the RCNDE goals and also make them available to the Symposium Exhibitors.</a:t>
            </a:r>
          </a:p>
          <a:p>
            <a:pPr>
              <a:tabLst>
                <a:tab pos="271463" algn="l"/>
              </a:tabLst>
              <a:defRPr/>
            </a:pPr>
            <a:r>
              <a:rPr lang="en-GB" sz="2400" dirty="0"/>
              <a:t>To prepare for the session I have produced this pack describing how to capture your suggestions.  As we only have 20min, I would appreciate it if you could do some pre-work to come armed with some ideas.</a:t>
            </a:r>
          </a:p>
          <a:p>
            <a:pPr>
              <a:tabLst>
                <a:tab pos="271463" algn="l"/>
              </a:tabLst>
              <a:defRPr/>
            </a:pPr>
            <a:r>
              <a:rPr lang="en-GB" sz="2400" dirty="0"/>
              <a:t>The plan is to select some and seek audience support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56479F-1158-4BF1-94BC-1A01992D28E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818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/>
              <a:t>How to create a 5yr Vision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5189"/>
            <a:ext cx="7992888" cy="4604131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tabLst>
                <a:tab pos="271463" algn="l"/>
              </a:tabLst>
              <a:defRPr/>
            </a:pPr>
            <a:r>
              <a:rPr lang="en-GB" sz="2400" dirty="0"/>
              <a:t>One way to create this Vision is to answer the following questions for your specific sector:</a:t>
            </a:r>
          </a:p>
          <a:p>
            <a:pPr marL="271463" indent="-271463" eaLnBrk="1" fontAlgn="auto" hangingPunct="1">
              <a:spcAft>
                <a:spcPts val="0"/>
              </a:spcAft>
              <a:buFont typeface="Arial" pitchFamily="34" charset="0"/>
              <a:buChar char="•"/>
              <a:tabLst>
                <a:tab pos="271463" algn="l"/>
              </a:tabLst>
              <a:defRPr/>
            </a:pPr>
            <a:r>
              <a:rPr lang="en-GB" sz="2400" dirty="0"/>
              <a:t>What were you doing/using 5yrs ago?</a:t>
            </a:r>
          </a:p>
          <a:p>
            <a:pPr marL="271463" indent="-271463" eaLnBrk="1" fontAlgn="auto" hangingPunct="1">
              <a:spcAft>
                <a:spcPts val="0"/>
              </a:spcAft>
              <a:buFont typeface="Arial" pitchFamily="34" charset="0"/>
              <a:buChar char="•"/>
              <a:tabLst>
                <a:tab pos="271463" algn="l"/>
              </a:tabLst>
              <a:defRPr/>
            </a:pPr>
            <a:r>
              <a:rPr lang="en-GB" sz="2400" dirty="0"/>
              <a:t>What are the changes that have happened in the last 5yrs?</a:t>
            </a:r>
          </a:p>
          <a:p>
            <a:pPr marL="271463" indent="-271463" eaLnBrk="1" fontAlgn="auto" hangingPunct="1">
              <a:spcAft>
                <a:spcPts val="0"/>
              </a:spcAft>
              <a:buFont typeface="Arial" pitchFamily="34" charset="0"/>
              <a:buChar char="•"/>
              <a:tabLst>
                <a:tab pos="271463" algn="l"/>
              </a:tabLst>
              <a:defRPr/>
            </a:pPr>
            <a:r>
              <a:rPr lang="en-GB" sz="2400" dirty="0"/>
              <a:t>What will the business needs be in 5/10yrs time, in NDT terms? </a:t>
            </a:r>
          </a:p>
          <a:p>
            <a:pPr marL="271463" indent="-271463" eaLnBrk="1" fontAlgn="auto" hangingPunct="1">
              <a:spcAft>
                <a:spcPts val="0"/>
              </a:spcAft>
              <a:buFont typeface="Arial" pitchFamily="34" charset="0"/>
              <a:buChar char="•"/>
              <a:tabLst>
                <a:tab pos="271463" algn="l"/>
              </a:tabLst>
              <a:defRPr/>
            </a:pPr>
            <a:r>
              <a:rPr lang="en-GB" sz="2400" dirty="0"/>
              <a:t>How should the NDT we do now change in 5/10yrs time</a:t>
            </a:r>
          </a:p>
          <a:p>
            <a:pPr marL="671513" lvl="2" indent="-271463" eaLnBrk="1" fontAlgn="auto" hangingPunct="1">
              <a:spcAft>
                <a:spcPts val="0"/>
              </a:spcAft>
              <a:buFont typeface="Arial" pitchFamily="34" charset="0"/>
              <a:buChar char="•"/>
              <a:tabLst>
                <a:tab pos="271463" algn="l"/>
              </a:tabLst>
              <a:defRPr/>
            </a:pPr>
            <a:r>
              <a:rPr lang="en-GB" sz="1800" dirty="0"/>
              <a:t>The goals should be specific</a:t>
            </a:r>
          </a:p>
          <a:p>
            <a:pPr marL="671513" lvl="2" indent="-271463" eaLnBrk="1" fontAlgn="auto" hangingPunct="1">
              <a:spcAft>
                <a:spcPts val="0"/>
              </a:spcAft>
              <a:buFont typeface="Arial" pitchFamily="34" charset="0"/>
              <a:buChar char="•"/>
              <a:tabLst>
                <a:tab pos="271463" algn="l"/>
              </a:tabLst>
              <a:defRPr/>
            </a:pPr>
            <a:r>
              <a:rPr lang="en-GB" sz="1800" dirty="0"/>
              <a:t>Please defined improvements by some factor relating to current practice, i.e. 4x field of view or 4x speed etc.</a:t>
            </a:r>
          </a:p>
          <a:p>
            <a:pPr marL="271463" indent="-271463" eaLnBrk="1" fontAlgn="auto" hangingPunct="1">
              <a:spcAft>
                <a:spcPts val="0"/>
              </a:spcAft>
              <a:buFont typeface="Arial" pitchFamily="34" charset="0"/>
              <a:buChar char="•"/>
              <a:tabLst>
                <a:tab pos="271463" algn="l"/>
              </a:tabLst>
              <a:defRPr/>
            </a:pPr>
            <a:r>
              <a:rPr lang="en-GB" sz="2400" dirty="0"/>
              <a:t>5yrs is not very long, nor is 10 for that matter!</a:t>
            </a:r>
          </a:p>
          <a:p>
            <a:pPr marL="0" indent="0" eaLnBrk="1" fontAlgn="auto" hangingPunct="1">
              <a:spcAft>
                <a:spcPts val="0"/>
              </a:spcAft>
              <a:buNone/>
              <a:tabLst>
                <a:tab pos="271463" algn="l"/>
              </a:tabLst>
              <a:defRPr/>
            </a:pPr>
            <a:r>
              <a:rPr lang="en-GB" sz="2400" dirty="0"/>
              <a:t>Some examples of the 2011 5yr vision for Aerospace are listed on the next page.</a:t>
            </a:r>
          </a:p>
          <a:p>
            <a:pPr marL="0" indent="0" algn="ctr" eaLnBrk="1" fontAlgn="auto" hangingPunct="1">
              <a:spcAft>
                <a:spcPts val="0"/>
              </a:spcAft>
              <a:buNone/>
              <a:tabLst>
                <a:tab pos="271463" algn="l"/>
              </a:tabLst>
              <a:defRPr/>
            </a:pPr>
            <a:r>
              <a:rPr lang="en-GB" sz="2400" b="1" i="1" dirty="0">
                <a:solidFill>
                  <a:srgbClr val="0000FF"/>
                </a:solidFill>
              </a:rPr>
              <a:t>Good Luck</a:t>
            </a:r>
            <a:endParaRPr lang="en-US" sz="3600" b="1" i="1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56479F-1158-4BF1-94BC-1A01992D28E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108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76250" y="312738"/>
            <a:ext cx="8015288" cy="622300"/>
          </a:xfrm>
          <a:solidFill>
            <a:schemeClr val="accent3">
              <a:lumMod val="40000"/>
              <a:lumOff val="60000"/>
            </a:schemeClr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/>
              <a:t>Aerospace:  5yr Vision in 2011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8424936" cy="4968552"/>
          </a:xfrm>
        </p:spPr>
        <p:txBody>
          <a:bodyPr>
            <a:normAutofit lnSpcReduction="10000"/>
          </a:bodyPr>
          <a:lstStyle/>
          <a:p>
            <a:pPr marL="271463" indent="-271463" eaLnBrk="1" hangingPunct="1">
              <a:spcBef>
                <a:spcPts val="300"/>
              </a:spcBef>
              <a:tabLst>
                <a:tab pos="271463" algn="l"/>
              </a:tabLst>
            </a:pPr>
            <a:r>
              <a:rPr lang="en-US" altLang="en-US" sz="2800" dirty="0"/>
              <a:t>80% of x-ray to be filmless 				      </a:t>
            </a:r>
            <a:r>
              <a:rPr lang="en-US" altLang="en-US" sz="2800" dirty="0">
                <a:sym typeface="Wingdings"/>
              </a:rPr>
              <a:t></a:t>
            </a:r>
            <a:endParaRPr lang="en-US" altLang="en-US" sz="2800" dirty="0"/>
          </a:p>
          <a:p>
            <a:pPr marL="271463" indent="-271463">
              <a:spcBef>
                <a:spcPts val="300"/>
              </a:spcBef>
              <a:tabLst>
                <a:tab pos="271463" algn="l"/>
              </a:tabLst>
            </a:pPr>
            <a:r>
              <a:rPr lang="en-US" altLang="en-US" sz="2800" dirty="0"/>
              <a:t>4x inspection speed (composite materials driven)</a:t>
            </a:r>
            <a:r>
              <a:rPr lang="en-US" altLang="en-US" sz="2800" dirty="0">
                <a:sym typeface="Wingdings"/>
              </a:rPr>
              <a:t>      </a:t>
            </a:r>
            <a:endParaRPr lang="en-US" altLang="en-US" sz="2800" dirty="0"/>
          </a:p>
          <a:p>
            <a:pPr marL="271463" indent="-271463">
              <a:spcBef>
                <a:spcPts val="300"/>
              </a:spcBef>
              <a:tabLst>
                <a:tab pos="271463" algn="l"/>
              </a:tabLst>
            </a:pPr>
            <a:r>
              <a:rPr lang="en-US" altLang="en-US" sz="2800" dirty="0"/>
              <a:t>Lab crack detection capability of 10x5 thou in metal; 3mm Ø in composite</a:t>
            </a:r>
            <a:r>
              <a:rPr lang="en-US" altLang="en-US" sz="2800" dirty="0">
                <a:sym typeface="Wingdings"/>
              </a:rPr>
              <a:t> 					       </a:t>
            </a:r>
            <a:endParaRPr lang="en-US" altLang="en-US" sz="2800" dirty="0"/>
          </a:p>
          <a:p>
            <a:pPr marL="271463" indent="-271463" eaLnBrk="1" hangingPunct="1">
              <a:spcBef>
                <a:spcPts val="300"/>
              </a:spcBef>
              <a:tabLst>
                <a:tab pos="271463" algn="l"/>
              </a:tabLst>
            </a:pPr>
            <a:r>
              <a:rPr lang="en-US" altLang="en-US" sz="2800" dirty="0"/>
              <a:t>NDT under coatings demonstrated on ideal samples  </a:t>
            </a:r>
            <a:r>
              <a:rPr lang="en-US" altLang="en-US" sz="2800" dirty="0">
                <a:sym typeface="Wingdings"/>
              </a:rPr>
              <a:t></a:t>
            </a:r>
            <a:endParaRPr lang="en-US" altLang="en-US" sz="2800" dirty="0"/>
          </a:p>
          <a:p>
            <a:pPr marL="271463" indent="-271463">
              <a:spcBef>
                <a:spcPts val="300"/>
              </a:spcBef>
              <a:tabLst>
                <a:tab pos="271463" algn="l"/>
              </a:tabLst>
            </a:pPr>
            <a:r>
              <a:rPr lang="en-US" altLang="en-US" sz="2800" dirty="0"/>
              <a:t>3D NDT data used to </a:t>
            </a:r>
            <a:r>
              <a:rPr lang="en-US" altLang="en-US" sz="2800" dirty="0" err="1"/>
              <a:t>analyse</a:t>
            </a:r>
            <a:r>
              <a:rPr lang="en-US" altLang="en-US" sz="2800" dirty="0"/>
              <a:t> defect indications</a:t>
            </a:r>
            <a:r>
              <a:rPr lang="en-US" altLang="en-US" sz="2800" dirty="0">
                <a:sym typeface="Wingdings"/>
              </a:rPr>
              <a:t>           </a:t>
            </a:r>
            <a:endParaRPr lang="en-US" altLang="en-US" sz="2800" dirty="0"/>
          </a:p>
          <a:p>
            <a:pPr marL="271463" indent="-271463">
              <a:spcBef>
                <a:spcPts val="300"/>
              </a:spcBef>
              <a:tabLst>
                <a:tab pos="271463" algn="l"/>
              </a:tabLst>
            </a:pPr>
            <a:r>
              <a:rPr lang="en-US" altLang="en-US" sz="2800" dirty="0"/>
              <a:t>Eddy current arrays for fast coverage in use</a:t>
            </a:r>
            <a:r>
              <a:rPr lang="en-US" altLang="en-US" sz="2800" dirty="0">
                <a:sym typeface="Wingdings"/>
              </a:rPr>
              <a:t> 	       </a:t>
            </a:r>
            <a:endParaRPr lang="en-US" altLang="en-US" sz="2800" dirty="0"/>
          </a:p>
          <a:p>
            <a:pPr marL="271463" indent="-271463">
              <a:spcBef>
                <a:spcPts val="300"/>
              </a:spcBef>
              <a:tabLst>
                <a:tab pos="271463" algn="l"/>
              </a:tabLst>
            </a:pPr>
            <a:r>
              <a:rPr lang="en-US" altLang="en-US" sz="2800" dirty="0"/>
              <a:t>Populations of cracks readily available to establish actual capability 						       </a:t>
            </a:r>
            <a:r>
              <a:rPr lang="en-US" altLang="en-US" sz="2800" dirty="0">
                <a:sym typeface="Wingdings"/>
              </a:rPr>
              <a:t></a:t>
            </a:r>
          </a:p>
          <a:p>
            <a:pPr marL="0" indent="0">
              <a:spcBef>
                <a:spcPts val="300"/>
              </a:spcBef>
              <a:buNone/>
              <a:tabLst>
                <a:tab pos="271463" algn="l"/>
              </a:tabLst>
            </a:pPr>
            <a:r>
              <a:rPr lang="en-US" altLang="en-US" sz="2800" dirty="0">
                <a:sym typeface="Wingdings"/>
              </a:rPr>
              <a:t> 				- Achieved by 2016</a:t>
            </a:r>
          </a:p>
          <a:p>
            <a:pPr marL="0" indent="0">
              <a:spcBef>
                <a:spcPts val="300"/>
              </a:spcBef>
              <a:buNone/>
              <a:tabLst>
                <a:tab pos="271463" algn="l"/>
              </a:tabLst>
            </a:pPr>
            <a:r>
              <a:rPr lang="en-US" altLang="en-US" sz="2800" dirty="0">
                <a:sym typeface="Wingdings"/>
              </a:rPr>
              <a:t>				 - Not achieved by 2016</a:t>
            </a:r>
            <a:endParaRPr lang="en-US" alt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0CC621-3837-4C46-80DF-9224D0E2A90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12858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76250" y="312738"/>
            <a:ext cx="8015288" cy="622300"/>
          </a:xfrm>
          <a:solidFill>
            <a:schemeClr val="accent3">
              <a:lumMod val="40000"/>
              <a:lumOff val="60000"/>
            </a:schemeClr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/>
              <a:t>Vision ideas 2021 with one example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4032448" cy="5256584"/>
          </a:xfrm>
        </p:spPr>
        <p:txBody>
          <a:bodyPr>
            <a:normAutofit/>
          </a:bodyPr>
          <a:lstStyle/>
          <a:p>
            <a:pPr marL="271463" indent="-271463" eaLnBrk="1" hangingPunct="1">
              <a:spcBef>
                <a:spcPts val="300"/>
              </a:spcBef>
              <a:tabLst>
                <a:tab pos="271463" algn="l"/>
              </a:tabLst>
            </a:pPr>
            <a:r>
              <a:rPr lang="en-US" altLang="en-US" sz="2800" dirty="0"/>
              <a:t>Technology used in 2016</a:t>
            </a:r>
          </a:p>
          <a:p>
            <a:pPr marL="671513" lvl="1" indent="-271463">
              <a:spcBef>
                <a:spcPts val="300"/>
              </a:spcBef>
              <a:tabLst>
                <a:tab pos="271463" algn="l"/>
              </a:tabLst>
            </a:pPr>
            <a:r>
              <a:rPr lang="en-US" altLang="en-US" sz="2400" dirty="0"/>
              <a:t>A-scan capture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0CC621-3837-4C46-80DF-9224D0E2A90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427984" y="1268760"/>
            <a:ext cx="4536504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>
              <a:spcBef>
                <a:spcPts val="300"/>
              </a:spcBef>
              <a:tabLst>
                <a:tab pos="271463" algn="l"/>
              </a:tabLst>
            </a:pPr>
            <a:r>
              <a:rPr lang="en-US" altLang="en-US" sz="2800" dirty="0"/>
              <a:t>Capability desired in 2026</a:t>
            </a:r>
          </a:p>
          <a:p>
            <a:pPr marL="671513" lvl="1" indent="-271463">
              <a:spcBef>
                <a:spcPts val="300"/>
              </a:spcBef>
              <a:tabLst>
                <a:tab pos="271463" algn="l"/>
              </a:tabLst>
            </a:pPr>
            <a:r>
              <a:rPr lang="en-US" altLang="en-US" sz="2400" dirty="0"/>
              <a:t>Full data capture, using Big Data – input to Digital Twins, better mapping of </a:t>
            </a:r>
            <a:r>
              <a:rPr lang="en-US" altLang="en-US" sz="2400"/>
              <a:t>plant degradation??</a:t>
            </a:r>
            <a:endParaRPr lang="en-US" altLang="en-US" sz="24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4355976" y="1124744"/>
            <a:ext cx="72008" cy="55446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522404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1749</TotalTime>
  <Words>418</Words>
  <Application>Microsoft Office PowerPoint</Application>
  <PresentationFormat>On-screen Show (4:3)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Capturing your Vision of the  future of NDT  Tony Dunhill  April 2021</vt:lpstr>
      <vt:lpstr>Capturing your Vision of the future</vt:lpstr>
      <vt:lpstr>How to create a 5yr Vision</vt:lpstr>
      <vt:lpstr>Aerospace:  5yr Vision in 2011</vt:lpstr>
      <vt:lpstr>Vision ideas 2021 with one example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Dunhill</dc:creator>
  <cp:lastModifiedBy>Karen Cambridge</cp:lastModifiedBy>
  <cp:revision>13</cp:revision>
  <dcterms:created xsi:type="dcterms:W3CDTF">2016-03-17T14:38:47Z</dcterms:created>
  <dcterms:modified xsi:type="dcterms:W3CDTF">2021-04-16T15:07:47Z</dcterms:modified>
</cp:coreProperties>
</file>